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Ivy Wick" initials="IW" lastIdx="1" clrIdx="1">
    <p:extLst>
      <p:ext uri="{19B8F6BF-5375-455C-9EA6-DF929625EA0E}">
        <p15:presenceInfo xmlns:p15="http://schemas.microsoft.com/office/powerpoint/2012/main" userId="S::iwick@smp.org::8a276e13-0cfc-4af6-996b-112183f0d8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866" autoAdjust="0"/>
    <p:restoredTop sz="74178" autoAdjust="0"/>
  </p:normalViewPr>
  <p:slideViewPr>
    <p:cSldViewPr>
      <p:cViewPr varScale="1">
        <p:scale>
          <a:sx n="45" d="100"/>
          <a:sy n="45" d="100"/>
        </p:scale>
        <p:origin x="1282" y="41"/>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12-01T14:54:42.734" idx="1">
    <p:pos x="10" y="10"/>
    <p:text>No additional permissions needed as these are in the student book.</p:text>
    <p:extLst>
      <p:ext uri="{C676402C-5697-4E1C-873F-D02D1690AC5C}">
        <p15:threadingInfo xmlns:p15="http://schemas.microsoft.com/office/powerpoint/2012/main" timeZoneBias="3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dirty="0">
                <a:solidFill>
                  <a:schemeClr val="bg1">
                    <a:lumMod val="65000"/>
                  </a:schemeClr>
                </a:solidFill>
              </a:rPr>
              <a:t>Notes: </a:t>
            </a:r>
            <a:r>
              <a:rPr lang="en-US" sz="1200" i="0" dirty="0">
                <a:solidFill>
                  <a:schemeClr val="bg1">
                    <a:lumMod val="65000"/>
                  </a:schemeClr>
                </a:solidFill>
              </a:rPr>
              <a:t>The students may wonder what Catholics should do if they have to work on Sunday. The Church urges those people to take advantage of another day of rest during the week and to attend Mass at the vigil on Saturday evenings. </a:t>
            </a:r>
          </a:p>
          <a:p>
            <a:endParaRPr lang="en-US" sz="1200" i="0" dirty="0">
              <a:solidFill>
                <a:schemeClr val="bg1">
                  <a:lumMod val="65000"/>
                </a:schemeClr>
              </a:solidFill>
            </a:endParaRPr>
          </a:p>
          <a:p>
            <a:r>
              <a:rPr lang="en-US" sz="1200" i="0" dirty="0">
                <a:solidFill>
                  <a:schemeClr val="bg1">
                    <a:lumMod val="65000"/>
                  </a:schemeClr>
                </a:solidFill>
              </a:rPr>
              <a:t>If you have time, ask the students how the priorities of society are at odds with the priorities of the Church. Do you have games and activities that are scheduled on Sundays? Can you ask to have these events scheduled at a different day or time? How can you participate in your activities and honor your commitment to keep holy the Sabbath?</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ChiccoDodiFC/Shutterstock.com</a:t>
            </a:r>
            <a:endParaRPr lang="en-US" b="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984029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junpinzon/Shutterstock.com</a:t>
            </a:r>
            <a:endParaRPr lang="en-US" b="1"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3484285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Reimar/Shutterstock.com</a:t>
            </a:r>
            <a:endParaRPr lang="en-US" b="1" i="0"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3239468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Sidney de Almeida / Shutterstock.com</a:t>
            </a:r>
          </a:p>
          <a:p>
            <a:endParaRPr lang="en-US" dirty="0"/>
          </a:p>
          <a:p>
            <a:r>
              <a:rPr lang="en-US" i="1" dirty="0"/>
              <a:t>Notes:</a:t>
            </a:r>
            <a:r>
              <a:rPr lang="en-US" dirty="0"/>
              <a:t> How can spending time in adoration help to deepen your connection with Christ?</a:t>
            </a:r>
          </a:p>
        </p:txBody>
      </p:sp>
      <p:sp>
        <p:nvSpPr>
          <p:cNvPr id="4" name="Slide Number Placeholder 3"/>
          <p:cNvSpPr>
            <a:spLocks noGrp="1"/>
          </p:cNvSpPr>
          <p:nvPr>
            <p:ph type="sldNum" sz="quarter" idx="5"/>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629971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Massimo Todaro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This chapter focuses on the importance of the Eucharist in our daily lives.</a:t>
            </a: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CL-Medien/Shutterstock.com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You may want to discuss with your students that in this case, the greeting functions as a “goodbye.” When the priest begins the “greeting” by saying “The Lord be with you,” the assembly responds “And with your spirit (</a:t>
            </a:r>
            <a:r>
              <a:rPr lang="en-US" sz="1200" i="1" dirty="0">
                <a:solidFill>
                  <a:schemeClr val="bg1">
                    <a:lumMod val="65000"/>
                  </a:schemeClr>
                </a:solidFill>
              </a:rPr>
              <a:t>Roman Missal</a:t>
            </a:r>
            <a:r>
              <a:rPr lang="en-US" sz="1200" i="0" dirty="0">
                <a:solidFill>
                  <a:schemeClr val="bg1">
                    <a:lumMod val="65000"/>
                  </a:schemeClr>
                </a:solidFill>
              </a:rPr>
              <a:t>, p. 671). The priest has brought us to Christ and Christ to us, and our last greeting to him is a greeting of goodbye.</a:t>
            </a:r>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Saint Mary’s Press</a:t>
            </a: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Every dismissal formula encourages us to walk with the Lord as we leave the assembly and reminds us to follow God’s will in every event of our daily lives. In all cases, our response to the dismissal is “Thanks be to God.” Our thanksgiving for the entire Eucharistic celebration is wrapped up in this one phrase. This isn’t just a time to gather up our belongings and prepare to leave. Use this meditative time to think about how you can share the Good News. How can you share Christ with others through your words and actions? Have you offered to pray for anyone? Have you invited someone to attend Mass with you? The dismissal reminds us that it isn’t just what happens during the Mass that is important, but what we do when we leave as well.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Lincoln Beddoe / Shutterstock.com</a:t>
            </a:r>
            <a:endParaRPr lang="en-US" b="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Reimar/Shutterstock.com</a:t>
            </a:r>
            <a:endParaRPr lang="en-US" b="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fizkes/Shutterstock.com</a:t>
            </a:r>
            <a:endParaRPr lang="en-US" b="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addkm/Shutterstock.com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Through the Eucharist, we understand that we are united with all God’s people, and in a special way, with those who are poor and needy.</a:t>
            </a:r>
            <a:endParaRPr lang="en-US" sz="1200" i="1"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2209801"/>
            <a:ext cx="6248400" cy="990600"/>
          </a:xfrm>
        </p:spPr>
        <p:txBody>
          <a:bodyPr>
            <a:normAutofit fontScale="90000"/>
          </a:bodyPr>
          <a:lstStyle/>
          <a:p>
            <a:r>
              <a:rPr lang="en-US" dirty="0"/>
              <a:t>The Eucharist</a:t>
            </a:r>
            <a:br>
              <a:rPr lang="en-US" dirty="0"/>
            </a:br>
            <a:r>
              <a:rPr lang="en-US" dirty="0"/>
              <a:t> in Daily Life</a:t>
            </a:r>
          </a:p>
        </p:txBody>
      </p:sp>
      <p:sp>
        <p:nvSpPr>
          <p:cNvPr id="3" name="Subtitle 2"/>
          <p:cNvSpPr txBox="1">
            <a:spLocks/>
          </p:cNvSpPr>
          <p:nvPr/>
        </p:nvSpPr>
        <p:spPr>
          <a:xfrm>
            <a:off x="-30866" y="389671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Sacraments and God’s Grace</a:t>
            </a:r>
          </a:p>
          <a:p>
            <a:pPr marL="0" indent="0" algn="ctr">
              <a:buNone/>
            </a:pPr>
            <a:r>
              <a:rPr lang="en-US" dirty="0"/>
              <a:t>Unit 3, Chapter 8</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TX006850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7600" y="2209800"/>
            <a:ext cx="4572000" cy="1952275"/>
          </a:xfrm>
        </p:spPr>
        <p:txBody>
          <a:bodyPr/>
          <a:lstStyle/>
          <a:p>
            <a:pPr marL="0" indent="0">
              <a:buNone/>
            </a:pPr>
            <a:r>
              <a:rPr lang="en-US" dirty="0"/>
              <a:t>What are some ways you can make Sunday a day of rest and prioritize the Eucharist?</a:t>
            </a:r>
          </a:p>
        </p:txBody>
      </p:sp>
      <p:sp>
        <p:nvSpPr>
          <p:cNvPr id="6" name="Title 1">
            <a:extLst>
              <a:ext uri="{FF2B5EF4-FFF2-40B4-BE49-F238E27FC236}">
                <a16:creationId xmlns:a16="http://schemas.microsoft.com/office/drawing/2014/main" id="{F900DFFA-85E1-4367-BECD-407EFC153372}"/>
              </a:ext>
            </a:extLst>
          </p:cNvPr>
          <p:cNvSpPr txBox="1">
            <a:spLocks/>
          </p:cNvSpPr>
          <p:nvPr/>
        </p:nvSpPr>
        <p:spPr>
          <a:xfrm>
            <a:off x="1129758" y="1303646"/>
            <a:ext cx="82296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with a Partner	</a:t>
            </a:r>
          </a:p>
        </p:txBody>
      </p:sp>
      <p:pic>
        <p:nvPicPr>
          <p:cNvPr id="7" name="Picture 6" descr="Icon&#10;&#10;Description automatically generated">
            <a:extLst>
              <a:ext uri="{FF2B5EF4-FFF2-40B4-BE49-F238E27FC236}">
                <a16:creationId xmlns:a16="http://schemas.microsoft.com/office/drawing/2014/main" id="{45E2D15F-FB21-40E7-A57C-84CC86F81D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9758" y="2011980"/>
            <a:ext cx="2151385" cy="215009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7459" y="838200"/>
            <a:ext cx="4953000" cy="1143000"/>
          </a:xfrm>
        </p:spPr>
        <p:txBody>
          <a:bodyPr>
            <a:noAutofit/>
          </a:bodyPr>
          <a:lstStyle/>
          <a:p>
            <a:r>
              <a:rPr lang="en-US" dirty="0"/>
              <a:t>What Is So Important about the Sunday Eucharist?</a:t>
            </a:r>
          </a:p>
        </p:txBody>
      </p:sp>
      <p:sp>
        <p:nvSpPr>
          <p:cNvPr id="3" name="Content Placeholder 2"/>
          <p:cNvSpPr>
            <a:spLocks noGrp="1"/>
          </p:cNvSpPr>
          <p:nvPr>
            <p:ph idx="1"/>
          </p:nvPr>
        </p:nvSpPr>
        <p:spPr>
          <a:xfrm>
            <a:off x="1295400" y="1951037"/>
            <a:ext cx="7467600" cy="4373563"/>
          </a:xfrm>
        </p:spPr>
        <p:txBody>
          <a:bodyPr>
            <a:normAutofit lnSpcReduction="10000"/>
          </a:bodyPr>
          <a:lstStyle/>
          <a:p>
            <a:pPr marL="234950" indent="-234950">
              <a:lnSpc>
                <a:spcPct val="124000"/>
              </a:lnSpc>
              <a:spcBef>
                <a:spcPts val="0"/>
              </a:spcBef>
            </a:pPr>
            <a:r>
              <a:rPr lang="en-US" dirty="0"/>
              <a:t>Attending Mass on Sundays and holy days of obligation is important; it is the first precept, </a:t>
            </a:r>
            <a:br>
              <a:rPr lang="en-US" dirty="0"/>
            </a:br>
            <a:r>
              <a:rPr lang="en-US" dirty="0"/>
              <a:t>or rule, of the Church.</a:t>
            </a:r>
          </a:p>
          <a:p>
            <a:pPr marL="234950" indent="-234950">
              <a:lnSpc>
                <a:spcPct val="124000"/>
              </a:lnSpc>
              <a:spcBef>
                <a:spcPts val="0"/>
              </a:spcBef>
            </a:pPr>
            <a:r>
              <a:rPr lang="en-US" dirty="0"/>
              <a:t>Catholics are obligated to participate in Mass </a:t>
            </a:r>
            <a:br>
              <a:rPr lang="en-US" dirty="0"/>
            </a:br>
            <a:r>
              <a:rPr lang="en-US" dirty="0"/>
              <a:t>unless they are excused for a serious reason.</a:t>
            </a:r>
          </a:p>
          <a:p>
            <a:pPr marL="234950" indent="-234950">
              <a:lnSpc>
                <a:spcPct val="124000"/>
              </a:lnSpc>
              <a:spcBef>
                <a:spcPts val="0"/>
              </a:spcBef>
            </a:pPr>
            <a:r>
              <a:rPr lang="en-US" dirty="0"/>
              <a:t>Sunday is a day to spend time with family, as </a:t>
            </a:r>
            <a:br>
              <a:rPr lang="en-US" dirty="0"/>
            </a:br>
            <a:r>
              <a:rPr lang="en-US" dirty="0"/>
              <a:t>well as time in quiet prayer and reflection.</a:t>
            </a:r>
          </a:p>
          <a:p>
            <a:pPr marL="234950" indent="-234950">
              <a:lnSpc>
                <a:spcPct val="124000"/>
              </a:lnSpc>
              <a:spcBef>
                <a:spcPts val="0"/>
              </a:spcBef>
            </a:pPr>
            <a:r>
              <a:rPr lang="en-US" dirty="0"/>
              <a:t>Participating in the Eucharist on Sunday is a sign </a:t>
            </a:r>
            <a:br>
              <a:rPr lang="en-US" dirty="0"/>
            </a:br>
            <a:r>
              <a:rPr lang="en-US" dirty="0"/>
              <a:t>of faithfulness to Christ and a way of thanking </a:t>
            </a:r>
            <a:br>
              <a:rPr lang="en-US" dirty="0"/>
            </a:br>
            <a:r>
              <a:rPr lang="en-US" dirty="0"/>
              <a:t>Christ for his total faithfulness to us!</a:t>
            </a:r>
          </a:p>
          <a:p>
            <a:pPr marL="0" indent="0">
              <a:buNone/>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8249127-5E3A-477E-8AFA-A89FCA6FC4D2}"/>
              </a:ext>
            </a:extLst>
          </p:cNvPr>
          <p:cNvSpPr txBox="1"/>
          <p:nvPr/>
        </p:nvSpPr>
        <p:spPr bwMode="auto">
          <a:xfrm>
            <a:off x="876301" y="1828800"/>
            <a:ext cx="4229100" cy="4297363"/>
          </a:xfrm>
          <a:prstGeom prst="rect">
            <a:avLst/>
          </a:prstGeom>
        </p:spPr>
        <p:txBody>
          <a:bodyPr vert="horz" lIns="91440" tIns="45720" rIns="91440" bIns="45720" rtlCol="0">
            <a:normAutofit/>
          </a:bodyPr>
          <a:lstStyle/>
          <a:p>
            <a:pPr marL="346075" indent="-346075">
              <a:lnSpc>
                <a:spcPct val="114000"/>
              </a:lnSpc>
              <a:buFont typeface="Arial" pitchFamily="34" charset="0"/>
              <a:buAutoNum type="arabicPeriod"/>
            </a:pPr>
            <a:r>
              <a:rPr lang="en-US" sz="2400" dirty="0">
                <a:latin typeface="Arial" pitchFamily="34" charset="0"/>
                <a:cs typeface="Arial" pitchFamily="34" charset="0"/>
              </a:rPr>
              <a:t>Reverence at the Mass and toward the Sacrament of the Eucharist</a:t>
            </a:r>
          </a:p>
          <a:p>
            <a:pPr marL="346075" indent="-346075">
              <a:lnSpc>
                <a:spcPct val="114000"/>
              </a:lnSpc>
              <a:buFont typeface="Arial" pitchFamily="34" charset="0"/>
              <a:buAutoNum type="arabicPeriod"/>
            </a:pPr>
            <a:r>
              <a:rPr lang="en-US" sz="2400" dirty="0">
                <a:latin typeface="Arial" pitchFamily="34" charset="0"/>
                <a:cs typeface="Arial" pitchFamily="34" charset="0"/>
              </a:rPr>
              <a:t>Respect shown toward the tabernacle</a:t>
            </a:r>
          </a:p>
          <a:p>
            <a:pPr marL="346075" indent="-346075">
              <a:lnSpc>
                <a:spcPct val="114000"/>
              </a:lnSpc>
              <a:buFont typeface="Arial" pitchFamily="34" charset="0"/>
              <a:buAutoNum type="arabicPeriod"/>
            </a:pPr>
            <a:r>
              <a:rPr lang="en-US" sz="2400" dirty="0">
                <a:latin typeface="Arial" pitchFamily="34" charset="0"/>
                <a:cs typeface="Arial" pitchFamily="34" charset="0"/>
              </a:rPr>
              <a:t>Adoration of the Eucharist</a:t>
            </a:r>
          </a:p>
        </p:txBody>
      </p:sp>
      <p:sp>
        <p:nvSpPr>
          <p:cNvPr id="2" name="Title 1"/>
          <p:cNvSpPr>
            <a:spLocks noGrp="1"/>
          </p:cNvSpPr>
          <p:nvPr>
            <p:ph type="body" sz="quarter" idx="12"/>
          </p:nvPr>
        </p:nvSpPr>
        <p:spPr>
          <a:xfrm>
            <a:off x="914400" y="1143000"/>
            <a:ext cx="7315200" cy="609600"/>
          </a:xfrm>
        </p:spPr>
        <p:txBody>
          <a:bodyPr vert="horz" lIns="91440" tIns="45720" rIns="91440" bIns="45720" rtlCol="0">
            <a:normAutofit/>
          </a:bodyPr>
          <a:lstStyle/>
          <a:p>
            <a:r>
              <a:rPr lang="en-US" b="1" kern="1200" dirty="0">
                <a:latin typeface="Arial" pitchFamily="34" charset="0"/>
                <a:ea typeface="+mn-ea"/>
                <a:cs typeface="Arial" pitchFamily="34" charset="0"/>
              </a:rPr>
              <a:t>How Is Eucharistic Worship </a:t>
            </a:r>
            <a:r>
              <a:rPr lang="en-US" dirty="0"/>
              <a:t>E</a:t>
            </a:r>
            <a:r>
              <a:rPr lang="en-US" b="1" kern="1200" dirty="0">
                <a:latin typeface="Arial" pitchFamily="34" charset="0"/>
                <a:ea typeface="+mn-ea"/>
                <a:cs typeface="Arial" pitchFamily="34" charset="0"/>
              </a:rPr>
              <a:t>xpressed?</a:t>
            </a:r>
          </a:p>
        </p:txBody>
      </p:sp>
      <p:pic>
        <p:nvPicPr>
          <p:cNvPr id="5" name="Picture 4" descr="A picture containing cabinet, indoor, kitchen, sitting&#10;&#10;Description automatically generated">
            <a:extLst>
              <a:ext uri="{FF2B5EF4-FFF2-40B4-BE49-F238E27FC236}">
                <a16:creationId xmlns:a16="http://schemas.microsoft.com/office/drawing/2014/main" id="{71CEC233-2007-4A17-A1B4-C99ECFFC48D9}"/>
              </a:ext>
            </a:extLst>
          </p:cNvPr>
          <p:cNvPicPr>
            <a:picLocks noChangeAspect="1"/>
          </p:cNvPicPr>
          <p:nvPr/>
        </p:nvPicPr>
        <p:blipFill rotWithShape="1">
          <a:blip r:embed="rId3">
            <a:extLst>
              <a:ext uri="{28A0092B-C50C-407E-A947-70E740481C1C}">
                <a14:useLocalDpi xmlns:a14="http://schemas.microsoft.com/office/drawing/2010/main" val="0"/>
              </a:ext>
            </a:extLst>
          </a:blip>
          <a:srcRect l="29148" r="24465"/>
          <a:stretch/>
        </p:blipFill>
        <p:spPr>
          <a:xfrm>
            <a:off x="5486400" y="1905000"/>
            <a:ext cx="3048000" cy="429736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7A3A5-F212-4194-A577-312D8CFF4779}"/>
              </a:ext>
            </a:extLst>
          </p:cNvPr>
          <p:cNvSpPr>
            <a:spLocks noGrp="1"/>
          </p:cNvSpPr>
          <p:nvPr>
            <p:ph type="title"/>
          </p:nvPr>
        </p:nvSpPr>
        <p:spPr>
          <a:xfrm>
            <a:off x="914400" y="914400"/>
            <a:ext cx="8229600" cy="914400"/>
          </a:xfrm>
        </p:spPr>
        <p:txBody>
          <a:bodyPr>
            <a:noAutofit/>
          </a:bodyPr>
          <a:lstStyle/>
          <a:p>
            <a:r>
              <a:rPr lang="en-US" dirty="0"/>
              <a:t>Worship of the Eucharist: </a:t>
            </a:r>
            <a:br>
              <a:rPr lang="en-US" dirty="0"/>
            </a:br>
            <a:r>
              <a:rPr lang="en-US" dirty="0"/>
              <a:t>Living our Union with Christ</a:t>
            </a:r>
          </a:p>
        </p:txBody>
      </p:sp>
      <p:sp>
        <p:nvSpPr>
          <p:cNvPr id="3" name="Content Placeholder 2">
            <a:extLst>
              <a:ext uri="{FF2B5EF4-FFF2-40B4-BE49-F238E27FC236}">
                <a16:creationId xmlns:a16="http://schemas.microsoft.com/office/drawing/2014/main" id="{50C8A047-C888-4CDE-A099-AA89BDCFF788}"/>
              </a:ext>
            </a:extLst>
          </p:cNvPr>
          <p:cNvSpPr>
            <a:spLocks noGrp="1"/>
          </p:cNvSpPr>
          <p:nvPr>
            <p:ph idx="1"/>
          </p:nvPr>
        </p:nvSpPr>
        <p:spPr>
          <a:xfrm>
            <a:off x="3048000" y="1946230"/>
            <a:ext cx="5672148" cy="4938410"/>
          </a:xfrm>
        </p:spPr>
        <p:txBody>
          <a:bodyPr>
            <a:normAutofit/>
          </a:bodyPr>
          <a:lstStyle/>
          <a:p>
            <a:pPr marL="234950" indent="-234950">
              <a:lnSpc>
                <a:spcPct val="114000"/>
              </a:lnSpc>
              <a:spcBef>
                <a:spcPts val="0"/>
              </a:spcBef>
            </a:pPr>
            <a:r>
              <a:rPr lang="en-US" sz="2200" dirty="0"/>
              <a:t>We show our reverence for the Body and Blood of Christ by certain gestures, such as genuflecting or bowing deeply when approaching the altar or the tabernacle. </a:t>
            </a:r>
          </a:p>
          <a:p>
            <a:pPr marL="234950" indent="-234950">
              <a:lnSpc>
                <a:spcPct val="114000"/>
              </a:lnSpc>
              <a:spcBef>
                <a:spcPts val="0"/>
              </a:spcBef>
            </a:pPr>
            <a:r>
              <a:rPr lang="en-US" sz="2200" dirty="0"/>
              <a:t>Reverence means we must prepare ourselves well and prayerfully to receive the Body and Blood of Christ.</a:t>
            </a:r>
          </a:p>
          <a:p>
            <a:pPr marL="234950" indent="-234950">
              <a:lnSpc>
                <a:spcPct val="114000"/>
              </a:lnSpc>
              <a:spcBef>
                <a:spcPts val="0"/>
              </a:spcBef>
            </a:pPr>
            <a:r>
              <a:rPr lang="en-US" sz="2200" dirty="0"/>
              <a:t>Our reverence for the Eucharist extends to times when the Host is exposed, such as Benediction and when carried in procession.</a:t>
            </a:r>
          </a:p>
          <a:p>
            <a:pPr marL="0" indent="0">
              <a:buNone/>
            </a:pPr>
            <a:endParaRPr lang="en-US" dirty="0"/>
          </a:p>
        </p:txBody>
      </p:sp>
      <p:pic>
        <p:nvPicPr>
          <p:cNvPr id="5" name="Picture 4" descr="A group of people standing in a kitchen&#10;&#10;Description automatically generated">
            <a:extLst>
              <a:ext uri="{FF2B5EF4-FFF2-40B4-BE49-F238E27FC236}">
                <a16:creationId xmlns:a16="http://schemas.microsoft.com/office/drawing/2014/main" id="{C3EE0103-3E76-4FE4-A80E-D71AC00A38EC}"/>
              </a:ext>
            </a:extLst>
          </p:cNvPr>
          <p:cNvPicPr>
            <a:picLocks noChangeAspect="1"/>
          </p:cNvPicPr>
          <p:nvPr/>
        </p:nvPicPr>
        <p:blipFill rotWithShape="1">
          <a:blip r:embed="rId3">
            <a:extLst>
              <a:ext uri="{28A0092B-C50C-407E-A947-70E740481C1C}">
                <a14:useLocalDpi xmlns:a14="http://schemas.microsoft.com/office/drawing/2010/main" val="0"/>
              </a:ext>
            </a:extLst>
          </a:blip>
          <a:srcRect r="42187"/>
          <a:stretch/>
        </p:blipFill>
        <p:spPr>
          <a:xfrm>
            <a:off x="0" y="2065505"/>
            <a:ext cx="2816944" cy="3249960"/>
          </a:xfrm>
          <a:prstGeom prst="rect">
            <a:avLst/>
          </a:prstGeom>
        </p:spPr>
      </p:pic>
    </p:spTree>
    <p:extLst>
      <p:ext uri="{BB962C8B-B14F-4D97-AF65-F5344CB8AC3E}">
        <p14:creationId xmlns:p14="http://schemas.microsoft.com/office/powerpoint/2010/main" val="3680128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34960-9AD4-41E6-AA2F-6FBD48478A38}"/>
              </a:ext>
            </a:extLst>
          </p:cNvPr>
          <p:cNvSpPr>
            <a:spLocks noGrp="1"/>
          </p:cNvSpPr>
          <p:nvPr>
            <p:ph type="title"/>
          </p:nvPr>
        </p:nvSpPr>
        <p:spPr>
          <a:xfrm>
            <a:off x="914400" y="762000"/>
            <a:ext cx="5488459" cy="914400"/>
          </a:xfrm>
        </p:spPr>
        <p:txBody>
          <a:bodyPr>
            <a:noAutofit/>
          </a:bodyPr>
          <a:lstStyle/>
          <a:p>
            <a:r>
              <a:rPr lang="en-US" sz="2000" dirty="0"/>
              <a:t>Worship of the Eucharist:</a:t>
            </a:r>
            <a:br>
              <a:rPr lang="en-US" sz="2000" dirty="0"/>
            </a:br>
            <a:r>
              <a:rPr lang="en-US" sz="2000" dirty="0"/>
              <a:t>Living our Union with Christ (continued)</a:t>
            </a:r>
          </a:p>
        </p:txBody>
      </p:sp>
      <p:pic>
        <p:nvPicPr>
          <p:cNvPr id="5" name="Picture 4" descr="A picture containing indoor, table, sitting, small&#10;&#10;Description automatically generated">
            <a:extLst>
              <a:ext uri="{FF2B5EF4-FFF2-40B4-BE49-F238E27FC236}">
                <a16:creationId xmlns:a16="http://schemas.microsoft.com/office/drawing/2014/main" id="{D453CF9E-57CD-43BB-B78D-EC234BACCE5E}"/>
              </a:ext>
            </a:extLst>
          </p:cNvPr>
          <p:cNvPicPr>
            <a:picLocks noChangeAspect="1"/>
          </p:cNvPicPr>
          <p:nvPr/>
        </p:nvPicPr>
        <p:blipFill rotWithShape="1">
          <a:blip r:embed="rId3">
            <a:extLst>
              <a:ext uri="{28A0092B-C50C-407E-A947-70E740481C1C}">
                <a14:useLocalDpi xmlns:a14="http://schemas.microsoft.com/office/drawing/2010/main" val="0"/>
              </a:ext>
            </a:extLst>
          </a:blip>
          <a:srcRect l="22031" r="23466"/>
          <a:stretch/>
        </p:blipFill>
        <p:spPr>
          <a:xfrm>
            <a:off x="-12357" y="2020330"/>
            <a:ext cx="2615120" cy="3200401"/>
          </a:xfrm>
          <a:prstGeom prst="rect">
            <a:avLst/>
          </a:prstGeom>
        </p:spPr>
      </p:pic>
      <p:sp>
        <p:nvSpPr>
          <p:cNvPr id="3" name="Content Placeholder 2">
            <a:extLst>
              <a:ext uri="{FF2B5EF4-FFF2-40B4-BE49-F238E27FC236}">
                <a16:creationId xmlns:a16="http://schemas.microsoft.com/office/drawing/2014/main" id="{9A58FC70-E864-4D96-9B7E-0F11A57A542B}"/>
              </a:ext>
            </a:extLst>
          </p:cNvPr>
          <p:cNvSpPr>
            <a:spLocks noGrp="1"/>
          </p:cNvSpPr>
          <p:nvPr>
            <p:ph idx="1"/>
          </p:nvPr>
        </p:nvSpPr>
        <p:spPr>
          <a:xfrm>
            <a:off x="2819400" y="1904999"/>
            <a:ext cx="6172200" cy="4343401"/>
          </a:xfrm>
        </p:spPr>
        <p:txBody>
          <a:bodyPr>
            <a:noAutofit/>
          </a:bodyPr>
          <a:lstStyle/>
          <a:p>
            <a:pPr marL="234950" indent="-234950">
              <a:lnSpc>
                <a:spcPct val="114000"/>
              </a:lnSpc>
              <a:spcBef>
                <a:spcPts val="0"/>
              </a:spcBef>
            </a:pPr>
            <a:r>
              <a:rPr lang="en-US" dirty="0"/>
              <a:t>Every church has a tabernacle set </a:t>
            </a:r>
            <a:br>
              <a:rPr lang="en-US" dirty="0"/>
            </a:br>
            <a:r>
              <a:rPr lang="en-US" dirty="0"/>
              <a:t>aside for the reservation of the Eucharist.</a:t>
            </a:r>
          </a:p>
          <a:p>
            <a:pPr marL="234950" indent="-234950">
              <a:lnSpc>
                <a:spcPct val="114000"/>
              </a:lnSpc>
              <a:spcBef>
                <a:spcPts val="0"/>
              </a:spcBef>
            </a:pPr>
            <a:r>
              <a:rPr lang="en-US" dirty="0"/>
              <a:t>The tabernacle contains the </a:t>
            </a:r>
            <a:br>
              <a:rPr lang="en-US" dirty="0"/>
            </a:br>
            <a:r>
              <a:rPr lang="en-US" dirty="0"/>
              <a:t>consecrated Hosts that are taken</a:t>
            </a:r>
            <a:br>
              <a:rPr lang="en-US" dirty="0"/>
            </a:br>
            <a:r>
              <a:rPr lang="en-US" dirty="0"/>
              <a:t>to those who are sick or dying. </a:t>
            </a:r>
          </a:p>
          <a:p>
            <a:pPr marL="234950" indent="-234950">
              <a:lnSpc>
                <a:spcPct val="114000"/>
              </a:lnSpc>
              <a:spcBef>
                <a:spcPts val="0"/>
              </a:spcBef>
            </a:pPr>
            <a:r>
              <a:rPr lang="en-US" dirty="0"/>
              <a:t>A light is kept burning in front of the </a:t>
            </a:r>
            <a:br>
              <a:rPr lang="en-US" dirty="0"/>
            </a:br>
            <a:r>
              <a:rPr lang="en-US" dirty="0"/>
              <a:t>tabernacle at all times. </a:t>
            </a:r>
          </a:p>
          <a:p>
            <a:pPr marL="234950" indent="-234950">
              <a:lnSpc>
                <a:spcPct val="114000"/>
              </a:lnSpc>
              <a:spcBef>
                <a:spcPts val="0"/>
              </a:spcBef>
            </a:pPr>
            <a:r>
              <a:rPr lang="en-US" dirty="0"/>
              <a:t>Quiet prayer in front of the tabernacle </a:t>
            </a:r>
            <a:br>
              <a:rPr lang="en-US" dirty="0"/>
            </a:br>
            <a:r>
              <a:rPr lang="en-US" dirty="0"/>
              <a:t>has become an important tradition in </a:t>
            </a:r>
            <a:br>
              <a:rPr lang="en-US" dirty="0"/>
            </a:br>
            <a:r>
              <a:rPr lang="en-US" dirty="0"/>
              <a:t>the Church.</a:t>
            </a:r>
          </a:p>
        </p:txBody>
      </p:sp>
    </p:spTree>
    <p:extLst>
      <p:ext uri="{BB962C8B-B14F-4D97-AF65-F5344CB8AC3E}">
        <p14:creationId xmlns:p14="http://schemas.microsoft.com/office/powerpoint/2010/main" val="26285831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22480-EC7A-43A2-AFCA-BF7A40763042}"/>
              </a:ext>
            </a:extLst>
          </p:cNvPr>
          <p:cNvSpPr>
            <a:spLocks noGrp="1"/>
          </p:cNvSpPr>
          <p:nvPr>
            <p:ph type="title"/>
          </p:nvPr>
        </p:nvSpPr>
        <p:spPr>
          <a:xfrm>
            <a:off x="762000" y="902043"/>
            <a:ext cx="8229600" cy="914400"/>
          </a:xfrm>
        </p:spPr>
        <p:txBody>
          <a:bodyPr>
            <a:normAutofit/>
          </a:bodyPr>
          <a:lstStyle/>
          <a:p>
            <a:r>
              <a:rPr lang="en-US" sz="2000" dirty="0"/>
              <a:t>Worship of the Eucharist: </a:t>
            </a:r>
            <a:br>
              <a:rPr lang="en-US" sz="2000" dirty="0"/>
            </a:br>
            <a:r>
              <a:rPr lang="en-US" sz="2000" dirty="0"/>
              <a:t>Living our Union with Christ (continued)</a:t>
            </a:r>
          </a:p>
        </p:txBody>
      </p:sp>
      <p:sp>
        <p:nvSpPr>
          <p:cNvPr id="3" name="Content Placeholder 2">
            <a:extLst>
              <a:ext uri="{FF2B5EF4-FFF2-40B4-BE49-F238E27FC236}">
                <a16:creationId xmlns:a16="http://schemas.microsoft.com/office/drawing/2014/main" id="{F0175413-FBB1-4112-97E8-E419A607571B}"/>
              </a:ext>
            </a:extLst>
          </p:cNvPr>
          <p:cNvSpPr>
            <a:spLocks noGrp="1"/>
          </p:cNvSpPr>
          <p:nvPr>
            <p:ph idx="1"/>
          </p:nvPr>
        </p:nvSpPr>
        <p:spPr>
          <a:xfrm>
            <a:off x="2667000" y="1981200"/>
            <a:ext cx="6324600" cy="4343400"/>
          </a:xfrm>
        </p:spPr>
        <p:txBody>
          <a:bodyPr>
            <a:normAutofit/>
          </a:bodyPr>
          <a:lstStyle/>
          <a:p>
            <a:pPr marL="234950" indent="-234950">
              <a:lnSpc>
                <a:spcPct val="114000"/>
              </a:lnSpc>
              <a:spcBef>
                <a:spcPts val="0"/>
              </a:spcBef>
            </a:pPr>
            <a:r>
              <a:rPr lang="en-US" sz="2200" dirty="0"/>
              <a:t>It is appropriate that Christ, present in the Eucharist, be honored with our worship and adoration. </a:t>
            </a:r>
          </a:p>
          <a:p>
            <a:pPr marL="234950" indent="-234950">
              <a:lnSpc>
                <a:spcPct val="114000"/>
              </a:lnSpc>
              <a:spcBef>
                <a:spcPts val="0"/>
              </a:spcBef>
            </a:pPr>
            <a:r>
              <a:rPr lang="en-US" sz="2200" dirty="0"/>
              <a:t>Eucharistic adoration is the practice of praying in front of the Blessed Sacrament, which is exposed in a monstrance or ciborium on an altar or in a church or chapel.</a:t>
            </a:r>
          </a:p>
          <a:p>
            <a:pPr marL="234950" indent="-234950">
              <a:lnSpc>
                <a:spcPct val="114000"/>
              </a:lnSpc>
              <a:spcBef>
                <a:spcPts val="0"/>
              </a:spcBef>
            </a:pPr>
            <a:r>
              <a:rPr lang="en-US" sz="2200" dirty="0"/>
              <a:t>The disciplined practice of Eucharistic Adoration can help us to shut out distractions, focus on Christ, and find some peace.</a:t>
            </a:r>
          </a:p>
          <a:p>
            <a:endParaRPr lang="en-US" dirty="0"/>
          </a:p>
        </p:txBody>
      </p:sp>
      <p:pic>
        <p:nvPicPr>
          <p:cNvPr id="5" name="Picture 4" descr="A picture containing indoor, mirror, table, sitting&#10;&#10;Description automatically generated">
            <a:extLst>
              <a:ext uri="{FF2B5EF4-FFF2-40B4-BE49-F238E27FC236}">
                <a16:creationId xmlns:a16="http://schemas.microsoft.com/office/drawing/2014/main" id="{CC83A518-2ACB-4348-9827-D382C95964BF}"/>
              </a:ext>
            </a:extLst>
          </p:cNvPr>
          <p:cNvPicPr>
            <a:picLocks noChangeAspect="1"/>
          </p:cNvPicPr>
          <p:nvPr/>
        </p:nvPicPr>
        <p:blipFill rotWithShape="1">
          <a:blip r:embed="rId3">
            <a:extLst>
              <a:ext uri="{28A0092B-C50C-407E-A947-70E740481C1C}">
                <a14:useLocalDpi xmlns:a14="http://schemas.microsoft.com/office/drawing/2010/main" val="0"/>
              </a:ext>
            </a:extLst>
          </a:blip>
          <a:srcRect l="22013" r="23735"/>
          <a:stretch/>
        </p:blipFill>
        <p:spPr>
          <a:xfrm>
            <a:off x="0" y="2090066"/>
            <a:ext cx="2514601" cy="3091534"/>
          </a:xfrm>
          <a:prstGeom prst="rect">
            <a:avLst/>
          </a:prstGeom>
        </p:spPr>
      </p:pic>
    </p:spTree>
    <p:extLst>
      <p:ext uri="{BB962C8B-B14F-4D97-AF65-F5344CB8AC3E}">
        <p14:creationId xmlns:p14="http://schemas.microsoft.com/office/powerpoint/2010/main" val="2699012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DD5CD-5394-49C1-9F44-38D32FB01A88}"/>
              </a:ext>
            </a:extLst>
          </p:cNvPr>
          <p:cNvSpPr>
            <a:spLocks noGrp="1"/>
          </p:cNvSpPr>
          <p:nvPr>
            <p:ph type="title"/>
          </p:nvPr>
        </p:nvSpPr>
        <p:spPr>
          <a:xfrm>
            <a:off x="990600" y="1143000"/>
            <a:ext cx="8229600" cy="914400"/>
          </a:xfrm>
        </p:spPr>
        <p:txBody>
          <a:bodyPr>
            <a:normAutofit/>
          </a:bodyPr>
          <a:lstStyle/>
          <a:p>
            <a:r>
              <a:rPr lang="en-US" sz="1800" dirty="0"/>
              <a:t>Acknowledgments</a:t>
            </a:r>
          </a:p>
        </p:txBody>
      </p:sp>
      <p:sp>
        <p:nvSpPr>
          <p:cNvPr id="3" name="Content Placeholder 2">
            <a:extLst>
              <a:ext uri="{FF2B5EF4-FFF2-40B4-BE49-F238E27FC236}">
                <a16:creationId xmlns:a16="http://schemas.microsoft.com/office/drawing/2014/main" id="{22D7152D-EC82-4599-9F5B-7111BAC281D6}"/>
              </a:ext>
            </a:extLst>
          </p:cNvPr>
          <p:cNvSpPr>
            <a:spLocks noGrp="1"/>
          </p:cNvSpPr>
          <p:nvPr>
            <p:ph idx="1"/>
          </p:nvPr>
        </p:nvSpPr>
        <p:spPr>
          <a:xfrm>
            <a:off x="990600" y="2057400"/>
            <a:ext cx="7162800" cy="3916363"/>
          </a:xfrm>
        </p:spPr>
        <p:txBody>
          <a:bodyPr>
            <a:normAutofit/>
          </a:bodyPr>
          <a:lstStyle/>
          <a:p>
            <a:pPr marL="0" indent="0">
              <a:buNone/>
            </a:pPr>
            <a:r>
              <a:rPr lang="en-US" sz="1400" dirty="0"/>
              <a:t>The quotations in this presentation marked </a:t>
            </a:r>
            <a:r>
              <a:rPr lang="en-US" sz="1400" i="1" dirty="0"/>
              <a:t>Roman Missal </a:t>
            </a:r>
            <a:r>
              <a:rPr lang="en-US" sz="1400" dirty="0"/>
              <a:t>are from the English translation of </a:t>
            </a:r>
            <a:r>
              <a:rPr lang="en-US" sz="1400" i="1" dirty="0"/>
              <a:t>The Roman Missal </a:t>
            </a:r>
            <a:r>
              <a:rPr lang="en-US" sz="1400" dirty="0"/>
              <a:t>© 2010, International Commission on English in the Liturgy Corporation (ICEL) (Washington, DC: United States Conference of Catholic Bishops, 2011). Copyright © 2011, USCCB, Washington, DC. All rights reserved.</a:t>
            </a:r>
          </a:p>
          <a:p>
            <a:pPr marL="0" indent="0">
              <a:buNone/>
            </a:pPr>
            <a:endParaRPr lang="en-US" sz="1400" dirty="0"/>
          </a:p>
          <a:p>
            <a:pPr marL="0" indent="0">
              <a:buNone/>
            </a:pPr>
            <a:r>
              <a:rPr lang="en-US" sz="1400" dirty="0"/>
              <a:t>The scriptural quotation in this presentation is taken from the </a:t>
            </a:r>
            <a:r>
              <a:rPr lang="en-US" sz="1400" i="1" dirty="0"/>
              <a:t>New American Bible, revised edition </a:t>
            </a:r>
            <a:r>
              <a:rPr lang="en-US" sz="1400" dirty="0"/>
              <a:t>© 2010, 1991, 1986, 1970 Confraternity of Christian Doctrine, Inc., Washington, DC. All rights reserved. No part of this work may be reproduced or transmitted in any form or by any means, electronic or mechanical, including photocopying, recording, or by any information storage and retrieval system, without permission in writing from the copyright owner.  </a:t>
            </a:r>
          </a:p>
        </p:txBody>
      </p:sp>
    </p:spTree>
    <p:extLst>
      <p:ext uri="{BB962C8B-B14F-4D97-AF65-F5344CB8AC3E}">
        <p14:creationId xmlns:p14="http://schemas.microsoft.com/office/powerpoint/2010/main" val="1752256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1371600"/>
            <a:ext cx="8229600" cy="914400"/>
          </a:xfrm>
        </p:spPr>
        <p:txBody>
          <a:bodyPr anchor="ctr">
            <a:noAutofit/>
          </a:bodyPr>
          <a:lstStyle/>
          <a:p>
            <a:pPr algn="ctr">
              <a:lnSpc>
                <a:spcPct val="90000"/>
              </a:lnSpc>
            </a:pPr>
            <a:br>
              <a:rPr lang="en-US" sz="3200" dirty="0"/>
            </a:br>
            <a:r>
              <a:rPr lang="en-US" sz="3200" dirty="0"/>
              <a:t>How does receiving the Eucharist </a:t>
            </a:r>
            <a:br>
              <a:rPr lang="en-US" sz="3200" dirty="0"/>
            </a:br>
            <a:r>
              <a:rPr lang="en-US" sz="3200" dirty="0"/>
              <a:t>make a difference in my life?</a:t>
            </a:r>
          </a:p>
        </p:txBody>
      </p:sp>
      <p:pic>
        <p:nvPicPr>
          <p:cNvPr id="3" name="Picture 2" descr="A picture containing person, person, person, holding&#10;&#10;Description automatically generated">
            <a:extLst>
              <a:ext uri="{FF2B5EF4-FFF2-40B4-BE49-F238E27FC236}">
                <a16:creationId xmlns:a16="http://schemas.microsoft.com/office/drawing/2014/main" id="{D3C8D12D-DBA1-4D46-B1F8-231F423667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2695508"/>
            <a:ext cx="5181600" cy="3456127"/>
          </a:xfrm>
          <a:prstGeom prst="rect">
            <a:avLst/>
          </a:prstGeom>
        </p:spPr>
      </p:pic>
      <p:sp>
        <p:nvSpPr>
          <p:cNvPr id="4" name="Rectangle 3">
            <a:extLst>
              <a:ext uri="{FF2B5EF4-FFF2-40B4-BE49-F238E27FC236}">
                <a16:creationId xmlns:a16="http://schemas.microsoft.com/office/drawing/2014/main" id="{592C0166-111C-4543-B9E1-BB6DFFA1D2FE}"/>
              </a:ext>
            </a:extLst>
          </p:cNvPr>
          <p:cNvSpPr/>
          <p:nvPr/>
        </p:nvSpPr>
        <p:spPr>
          <a:xfrm>
            <a:off x="2828746" y="943699"/>
            <a:ext cx="3943708" cy="461665"/>
          </a:xfrm>
          <a:prstGeom prst="rect">
            <a:avLst/>
          </a:prstGeom>
        </p:spPr>
        <p:txBody>
          <a:bodyPr wrap="none">
            <a:spAutoFit/>
          </a:bodyPr>
          <a:lstStyle/>
          <a:p>
            <a:r>
              <a:rPr lang="en-US" sz="2400" b="1" dirty="0">
                <a:latin typeface="Arial" panose="020B0604020202020204" pitchFamily="34" charset="0"/>
                <a:cs typeface="Arial" panose="020B0604020202020204" pitchFamily="34" charset="0"/>
              </a:rPr>
              <a:t>Chapter Focus Question: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1165389"/>
            <a:ext cx="8229600" cy="533400"/>
          </a:xfrm>
        </p:spPr>
        <p:txBody>
          <a:bodyPr/>
          <a:lstStyle/>
          <a:p>
            <a:r>
              <a:rPr lang="en-US" dirty="0"/>
              <a:t>The Concluding Rites</a:t>
            </a:r>
          </a:p>
        </p:txBody>
      </p:sp>
      <p:sp>
        <p:nvSpPr>
          <p:cNvPr id="6" name="Content Placeholder 5"/>
          <p:cNvSpPr>
            <a:spLocks noGrp="1"/>
          </p:cNvSpPr>
          <p:nvPr>
            <p:ph idx="1"/>
          </p:nvPr>
        </p:nvSpPr>
        <p:spPr>
          <a:xfrm>
            <a:off x="930166" y="1828800"/>
            <a:ext cx="7147034" cy="4373563"/>
          </a:xfrm>
        </p:spPr>
        <p:txBody>
          <a:bodyPr/>
          <a:lstStyle/>
          <a:p>
            <a:pPr marL="0" indent="0">
              <a:buNone/>
            </a:pPr>
            <a:r>
              <a:rPr lang="en-US" dirty="0"/>
              <a:t>The Concluding Rites unfold in the following order:</a:t>
            </a:r>
          </a:p>
          <a:p>
            <a:pPr marL="346075" indent="-346075">
              <a:buAutoNum type="arabicPeriod"/>
            </a:pPr>
            <a:r>
              <a:rPr lang="en-US" dirty="0"/>
              <a:t>the greeting</a:t>
            </a:r>
          </a:p>
          <a:p>
            <a:pPr marL="346075" indent="-346075">
              <a:buAutoNum type="arabicPeriod"/>
            </a:pPr>
            <a:r>
              <a:rPr lang="en-US" dirty="0"/>
              <a:t>the Final Blessing</a:t>
            </a:r>
          </a:p>
          <a:p>
            <a:pPr marL="346075" indent="-346075">
              <a:buAutoNum type="arabicPeriod"/>
            </a:pPr>
            <a:r>
              <a:rPr lang="en-US" dirty="0"/>
              <a:t>the Dismissal</a:t>
            </a:r>
          </a:p>
        </p:txBody>
      </p:sp>
      <p:pic>
        <p:nvPicPr>
          <p:cNvPr id="3" name="Picture 2" descr="A group of people waiting at a train station&#10;&#10;Description automatically generated">
            <a:extLst>
              <a:ext uri="{FF2B5EF4-FFF2-40B4-BE49-F238E27FC236}">
                <a16:creationId xmlns:a16="http://schemas.microsoft.com/office/drawing/2014/main" id="{229C62D5-9450-4162-962C-2914390FE14D}"/>
              </a:ext>
            </a:extLst>
          </p:cNvPr>
          <p:cNvPicPr>
            <a:picLocks noChangeAspect="1"/>
          </p:cNvPicPr>
          <p:nvPr/>
        </p:nvPicPr>
        <p:blipFill rotWithShape="1">
          <a:blip r:embed="rId3">
            <a:extLst>
              <a:ext uri="{28A0092B-C50C-407E-A947-70E740481C1C}">
                <a14:useLocalDpi xmlns:a14="http://schemas.microsoft.com/office/drawing/2010/main" val="0"/>
              </a:ext>
            </a:extLst>
          </a:blip>
          <a:srcRect l="4562" t="8367" r="4618"/>
          <a:stretch/>
        </p:blipFill>
        <p:spPr>
          <a:xfrm>
            <a:off x="4191000" y="2590800"/>
            <a:ext cx="4953000" cy="333824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aphical user interface&#10;&#10;Description automatically generated">
            <a:extLst>
              <a:ext uri="{FF2B5EF4-FFF2-40B4-BE49-F238E27FC236}">
                <a16:creationId xmlns:a16="http://schemas.microsoft.com/office/drawing/2014/main" id="{9848A4A6-96FE-40F5-BA5B-DAF0A27D941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53" t="7148" r="14815" b="19104"/>
          <a:stretch/>
        </p:blipFill>
        <p:spPr>
          <a:xfrm>
            <a:off x="228600" y="1447800"/>
            <a:ext cx="8534400" cy="5029200"/>
          </a:xfrm>
          <a:prstGeom prst="rect">
            <a:avLst/>
          </a:prstGeom>
        </p:spPr>
      </p:pic>
      <p:sp>
        <p:nvSpPr>
          <p:cNvPr id="2" name="Title 1"/>
          <p:cNvSpPr>
            <a:spLocks noGrp="1"/>
          </p:cNvSpPr>
          <p:nvPr>
            <p:ph type="title"/>
          </p:nvPr>
        </p:nvSpPr>
        <p:spPr>
          <a:xfrm>
            <a:off x="622738" y="838200"/>
            <a:ext cx="8229600" cy="533400"/>
          </a:xfrm>
        </p:spPr>
        <p:txBody>
          <a:bodyPr/>
          <a:lstStyle/>
          <a:p>
            <a:r>
              <a:rPr lang="en-US" dirty="0"/>
              <a:t>The Blessing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990600"/>
            <a:ext cx="8229600" cy="533400"/>
          </a:xfrm>
        </p:spPr>
        <p:txBody>
          <a:bodyPr/>
          <a:lstStyle/>
          <a:p>
            <a:r>
              <a:rPr lang="en-US" dirty="0"/>
              <a:t>The Dismissal</a:t>
            </a:r>
          </a:p>
        </p:txBody>
      </p:sp>
      <p:sp>
        <p:nvSpPr>
          <p:cNvPr id="3" name="Content Placeholder 2"/>
          <p:cNvSpPr>
            <a:spLocks noGrp="1"/>
          </p:cNvSpPr>
          <p:nvPr>
            <p:ph idx="1"/>
          </p:nvPr>
        </p:nvSpPr>
        <p:spPr>
          <a:xfrm>
            <a:off x="1524000" y="1676400"/>
            <a:ext cx="6629400" cy="4373563"/>
          </a:xfrm>
        </p:spPr>
        <p:txBody>
          <a:bodyPr>
            <a:normAutofit/>
          </a:bodyPr>
          <a:lstStyle/>
          <a:p>
            <a:pPr marL="0" indent="0">
              <a:lnSpc>
                <a:spcPct val="114000"/>
              </a:lnSpc>
              <a:spcBef>
                <a:spcPts val="0"/>
              </a:spcBef>
              <a:spcAft>
                <a:spcPts val="600"/>
              </a:spcAft>
              <a:buNone/>
            </a:pPr>
            <a:r>
              <a:rPr lang="en-US" dirty="0"/>
              <a:t>The priest dismisses the assembly using one </a:t>
            </a:r>
            <a:br>
              <a:rPr lang="en-US" dirty="0"/>
            </a:br>
            <a:r>
              <a:rPr lang="en-US" dirty="0"/>
              <a:t>of the following four options:</a:t>
            </a:r>
          </a:p>
          <a:p>
            <a:pPr marL="346075" indent="-346075">
              <a:lnSpc>
                <a:spcPct val="114000"/>
              </a:lnSpc>
              <a:spcBef>
                <a:spcPts val="0"/>
              </a:spcBef>
              <a:spcAft>
                <a:spcPts val="300"/>
              </a:spcAft>
              <a:buAutoNum type="arabicPeriod"/>
            </a:pPr>
            <a:r>
              <a:rPr lang="en-US" dirty="0"/>
              <a:t>“Go in peace, glorifying the Lord by your life” </a:t>
            </a:r>
            <a:r>
              <a:rPr lang="en-US" sz="2000" dirty="0"/>
              <a:t>(</a:t>
            </a:r>
            <a:r>
              <a:rPr lang="en-US" sz="2000" i="1" dirty="0"/>
              <a:t>Roman Missal</a:t>
            </a:r>
            <a:r>
              <a:rPr lang="en-US" sz="2000" dirty="0"/>
              <a:t>, page 673).</a:t>
            </a:r>
          </a:p>
          <a:p>
            <a:pPr marL="346075" indent="-346075">
              <a:lnSpc>
                <a:spcPct val="114000"/>
              </a:lnSpc>
              <a:spcBef>
                <a:spcPts val="0"/>
              </a:spcBef>
              <a:spcAft>
                <a:spcPts val="300"/>
              </a:spcAft>
              <a:buAutoNum type="arabicPeriod"/>
            </a:pPr>
            <a:r>
              <a:rPr lang="en-US" dirty="0"/>
              <a:t>“Go forth, the Mass is ended” </a:t>
            </a:r>
            <a:br>
              <a:rPr lang="en-US" dirty="0"/>
            </a:br>
            <a:r>
              <a:rPr lang="en-US" sz="2000" dirty="0"/>
              <a:t>(</a:t>
            </a:r>
            <a:r>
              <a:rPr lang="en-US" sz="2000" i="1" dirty="0"/>
              <a:t>Roman Missal</a:t>
            </a:r>
            <a:r>
              <a:rPr lang="en-US" sz="2000" dirty="0"/>
              <a:t>, page 673).</a:t>
            </a:r>
          </a:p>
          <a:p>
            <a:pPr marL="346075" indent="-346075">
              <a:lnSpc>
                <a:spcPct val="114000"/>
              </a:lnSpc>
              <a:spcBef>
                <a:spcPts val="0"/>
              </a:spcBef>
              <a:spcAft>
                <a:spcPts val="300"/>
              </a:spcAft>
              <a:buAutoNum type="arabicPeriod"/>
            </a:pPr>
            <a:r>
              <a:rPr lang="en-US" dirty="0"/>
              <a:t>“Go and announce the Gospel of the Lord” </a:t>
            </a:r>
            <a:r>
              <a:rPr lang="en-US" sz="2000" dirty="0"/>
              <a:t>(</a:t>
            </a:r>
            <a:r>
              <a:rPr lang="en-US" sz="2000" i="1" dirty="0"/>
              <a:t>Roman Missal</a:t>
            </a:r>
            <a:r>
              <a:rPr lang="en-US" sz="2000" dirty="0"/>
              <a:t>, page 673). </a:t>
            </a:r>
          </a:p>
          <a:p>
            <a:pPr marL="346075" indent="-346075">
              <a:lnSpc>
                <a:spcPct val="114000"/>
              </a:lnSpc>
              <a:spcBef>
                <a:spcPts val="0"/>
              </a:spcBef>
              <a:buAutoNum type="arabicPeriod"/>
            </a:pPr>
            <a:r>
              <a:rPr lang="en-US" dirty="0"/>
              <a:t>“Go in peace” </a:t>
            </a:r>
            <a:r>
              <a:rPr lang="en-US" sz="2000" dirty="0"/>
              <a:t>(</a:t>
            </a:r>
            <a:r>
              <a:rPr lang="en-US" sz="2000" i="1" dirty="0"/>
              <a:t>Roman Missal</a:t>
            </a:r>
            <a:r>
              <a:rPr lang="en-US" sz="2000" dirty="0"/>
              <a:t>, page 673).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94460"/>
            <a:ext cx="8229600" cy="659606"/>
          </a:xfrm>
        </p:spPr>
        <p:txBody>
          <a:bodyPr>
            <a:normAutofit/>
          </a:bodyPr>
          <a:lstStyle/>
          <a:p>
            <a:r>
              <a:rPr lang="en-US" dirty="0"/>
              <a:t>The Power of the Eucharist</a:t>
            </a:r>
          </a:p>
        </p:txBody>
      </p:sp>
      <p:sp>
        <p:nvSpPr>
          <p:cNvPr id="3" name="Content Placeholder 2"/>
          <p:cNvSpPr>
            <a:spLocks noGrp="1"/>
          </p:cNvSpPr>
          <p:nvPr>
            <p:ph idx="1"/>
          </p:nvPr>
        </p:nvSpPr>
        <p:spPr>
          <a:xfrm>
            <a:off x="4038600" y="1748740"/>
            <a:ext cx="4800600" cy="4114800"/>
          </a:xfrm>
        </p:spPr>
        <p:txBody>
          <a:bodyPr>
            <a:noAutofit/>
          </a:bodyPr>
          <a:lstStyle/>
          <a:p>
            <a:pPr marL="234950" indent="-234950">
              <a:lnSpc>
                <a:spcPct val="114000"/>
              </a:lnSpc>
              <a:spcBef>
                <a:spcPts val="0"/>
              </a:spcBef>
            </a:pPr>
            <a:r>
              <a:rPr lang="en-US" dirty="0"/>
              <a:t>The eating and drinking of the Body and Blood of Christ have certain effects within us, in our hearts and lives, and within the Body of Christ.</a:t>
            </a:r>
          </a:p>
          <a:p>
            <a:pPr marL="234950" indent="-234950">
              <a:lnSpc>
                <a:spcPct val="114000"/>
              </a:lnSpc>
              <a:spcBef>
                <a:spcPts val="0"/>
              </a:spcBef>
            </a:pPr>
            <a:r>
              <a:rPr lang="en-US" dirty="0"/>
              <a:t>There are five powerful effects the Eucharist has on those </a:t>
            </a:r>
            <a:br>
              <a:rPr lang="en-US" dirty="0"/>
            </a:br>
            <a:r>
              <a:rPr lang="en-US" dirty="0"/>
              <a:t>who receive it and on the entire Church.</a:t>
            </a:r>
          </a:p>
        </p:txBody>
      </p:sp>
      <p:pic>
        <p:nvPicPr>
          <p:cNvPr id="5" name="Picture 4" descr="A picture containing food&#10;&#10;Description automatically generated">
            <a:extLst>
              <a:ext uri="{FF2B5EF4-FFF2-40B4-BE49-F238E27FC236}">
                <a16:creationId xmlns:a16="http://schemas.microsoft.com/office/drawing/2014/main" id="{264E0EE9-103C-4839-A640-DA795F722FE2}"/>
              </a:ext>
            </a:extLst>
          </p:cNvPr>
          <p:cNvPicPr>
            <a:picLocks noChangeAspect="1"/>
          </p:cNvPicPr>
          <p:nvPr/>
        </p:nvPicPr>
        <p:blipFill rotWithShape="1">
          <a:blip r:embed="rId3">
            <a:extLst>
              <a:ext uri="{28A0092B-C50C-407E-A947-70E740481C1C}">
                <a14:useLocalDpi xmlns:a14="http://schemas.microsoft.com/office/drawing/2010/main" val="0"/>
              </a:ext>
            </a:extLst>
          </a:blip>
          <a:srcRect l="22278" r="11583"/>
          <a:stretch/>
        </p:blipFill>
        <p:spPr>
          <a:xfrm>
            <a:off x="0" y="1813613"/>
            <a:ext cx="3795373" cy="323077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0897" y="1143000"/>
            <a:ext cx="8229600" cy="533400"/>
          </a:xfrm>
        </p:spPr>
        <p:txBody>
          <a:bodyPr>
            <a:normAutofit/>
          </a:bodyPr>
          <a:lstStyle/>
          <a:p>
            <a:r>
              <a:rPr lang="en-US" dirty="0"/>
              <a:t>The Eucharist . . . </a:t>
            </a:r>
          </a:p>
        </p:txBody>
      </p:sp>
      <p:sp>
        <p:nvSpPr>
          <p:cNvPr id="3" name="Content Placeholder 2"/>
          <p:cNvSpPr>
            <a:spLocks noGrp="1"/>
          </p:cNvSpPr>
          <p:nvPr>
            <p:ph idx="1"/>
          </p:nvPr>
        </p:nvSpPr>
        <p:spPr>
          <a:xfrm>
            <a:off x="4114800" y="1219200"/>
            <a:ext cx="4529833" cy="1828800"/>
          </a:xfrm>
        </p:spPr>
        <p:txBody>
          <a:bodyPr>
            <a:noAutofit/>
          </a:bodyPr>
          <a:lstStyle/>
          <a:p>
            <a:pPr marL="0" indent="0">
              <a:lnSpc>
                <a:spcPct val="114000"/>
              </a:lnSpc>
              <a:spcBef>
                <a:spcPts val="0"/>
              </a:spcBef>
              <a:buNone/>
            </a:pPr>
            <a:r>
              <a:rPr lang="en-US" sz="2000" b="1" dirty="0"/>
              <a:t>strengthens our union with Christ.</a:t>
            </a:r>
          </a:p>
          <a:p>
            <a:pPr marL="234950" indent="-234950">
              <a:lnSpc>
                <a:spcPct val="114000"/>
              </a:lnSpc>
              <a:spcBef>
                <a:spcPts val="0"/>
              </a:spcBef>
              <a:spcAft>
                <a:spcPts val="1200"/>
              </a:spcAft>
            </a:pPr>
            <a:r>
              <a:rPr lang="en-US" sz="2000" dirty="0"/>
              <a:t>The principal effect of receiving Holy Communion is the strengthening of our personal and intimate union with Jesus Christ.</a:t>
            </a:r>
          </a:p>
        </p:txBody>
      </p:sp>
      <p:pic>
        <p:nvPicPr>
          <p:cNvPr id="5" name="Picture 4" descr="A picture containing person, hand, holding, sitting&#10;&#10;Description automatically generated">
            <a:extLst>
              <a:ext uri="{FF2B5EF4-FFF2-40B4-BE49-F238E27FC236}">
                <a16:creationId xmlns:a16="http://schemas.microsoft.com/office/drawing/2014/main" id="{25D7195D-9810-4F09-8AD6-3BDAEDA4B45B}"/>
              </a:ext>
            </a:extLst>
          </p:cNvPr>
          <p:cNvPicPr>
            <a:picLocks noChangeAspect="1"/>
          </p:cNvPicPr>
          <p:nvPr/>
        </p:nvPicPr>
        <p:blipFill rotWithShape="1">
          <a:blip r:embed="rId3">
            <a:extLst>
              <a:ext uri="{28A0092B-C50C-407E-A947-70E740481C1C}">
                <a14:useLocalDpi xmlns:a14="http://schemas.microsoft.com/office/drawing/2010/main" val="0"/>
              </a:ext>
            </a:extLst>
          </a:blip>
          <a:srcRect l="8623" r="7313"/>
          <a:stretch/>
        </p:blipFill>
        <p:spPr>
          <a:xfrm>
            <a:off x="0" y="2103437"/>
            <a:ext cx="3694787" cy="2931560"/>
          </a:xfrm>
          <a:prstGeom prst="rect">
            <a:avLst/>
          </a:prstGeom>
        </p:spPr>
      </p:pic>
      <p:sp>
        <p:nvSpPr>
          <p:cNvPr id="7" name="Content Placeholder 2">
            <a:extLst>
              <a:ext uri="{FF2B5EF4-FFF2-40B4-BE49-F238E27FC236}">
                <a16:creationId xmlns:a16="http://schemas.microsoft.com/office/drawing/2014/main" id="{BA3A7E75-186E-4B97-BF7D-8ABE5D00B5F2}"/>
              </a:ext>
            </a:extLst>
          </p:cNvPr>
          <p:cNvSpPr txBox="1">
            <a:spLocks/>
          </p:cNvSpPr>
          <p:nvPr/>
        </p:nvSpPr>
        <p:spPr>
          <a:xfrm>
            <a:off x="4114800" y="3276600"/>
            <a:ext cx="4724400" cy="30781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spcBef>
                <a:spcPts val="0"/>
              </a:spcBef>
              <a:buFont typeface="Arial" pitchFamily="34" charset="0"/>
              <a:buNone/>
            </a:pPr>
            <a:r>
              <a:rPr lang="en-US" sz="2000" b="1" dirty="0"/>
              <a:t>strengthens our union with the Church.</a:t>
            </a:r>
          </a:p>
          <a:p>
            <a:pPr marL="234950" indent="-234950">
              <a:lnSpc>
                <a:spcPct val="114000"/>
              </a:lnSpc>
              <a:spcBef>
                <a:spcPts val="0"/>
              </a:spcBef>
            </a:pPr>
            <a:r>
              <a:rPr lang="en-US" sz="2000" dirty="0"/>
              <a:t>Through our participation in the Eucharist, we are united more closely to Christ, and our incorporation into the Church, which began at Baptism, is renewed and deepened.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9C839A2-C1A4-44B4-9337-BA81351F5366}"/>
              </a:ext>
            </a:extLst>
          </p:cNvPr>
          <p:cNvSpPr txBox="1">
            <a:spLocks/>
          </p:cNvSpPr>
          <p:nvPr/>
        </p:nvSpPr>
        <p:spPr>
          <a:xfrm>
            <a:off x="690897" y="1143000"/>
            <a:ext cx="82296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The Eucharist . . . </a:t>
            </a:r>
          </a:p>
        </p:txBody>
      </p:sp>
      <p:sp>
        <p:nvSpPr>
          <p:cNvPr id="3" name="Content Placeholder 2"/>
          <p:cNvSpPr>
            <a:spLocks noGrp="1"/>
          </p:cNvSpPr>
          <p:nvPr>
            <p:ph idx="1"/>
          </p:nvPr>
        </p:nvSpPr>
        <p:spPr>
          <a:xfrm>
            <a:off x="4146670" y="1219200"/>
            <a:ext cx="4616330" cy="4572000"/>
          </a:xfrm>
        </p:spPr>
        <p:txBody>
          <a:bodyPr>
            <a:noAutofit/>
          </a:bodyPr>
          <a:lstStyle/>
          <a:p>
            <a:pPr marL="0" indent="0">
              <a:lnSpc>
                <a:spcPct val="114000"/>
              </a:lnSpc>
              <a:spcBef>
                <a:spcPts val="0"/>
              </a:spcBef>
              <a:buNone/>
            </a:pPr>
            <a:r>
              <a:rPr lang="en-US" sz="2000" b="1" dirty="0"/>
              <a:t>encourages our prayer for the unity of all Christians.</a:t>
            </a:r>
          </a:p>
          <a:p>
            <a:pPr marL="234950" indent="-234950">
              <a:lnSpc>
                <a:spcPct val="114000"/>
              </a:lnSpc>
              <a:spcBef>
                <a:spcPts val="0"/>
              </a:spcBef>
              <a:spcAft>
                <a:spcPts val="1800"/>
              </a:spcAft>
            </a:pPr>
            <a:r>
              <a:rPr lang="en-US" sz="2000" dirty="0"/>
              <a:t>We are called to pray for the full unity of all those who believe in Christ and have been baptized in him. </a:t>
            </a:r>
          </a:p>
          <a:p>
            <a:pPr marL="0" indent="0">
              <a:lnSpc>
                <a:spcPct val="114000"/>
              </a:lnSpc>
              <a:spcBef>
                <a:spcPts val="0"/>
              </a:spcBef>
              <a:buNone/>
            </a:pPr>
            <a:r>
              <a:rPr lang="en-US" sz="2000" b="1" dirty="0"/>
              <a:t>separates us from sin.</a:t>
            </a:r>
          </a:p>
          <a:p>
            <a:pPr marL="234950" indent="-234950">
              <a:lnSpc>
                <a:spcPct val="114000"/>
              </a:lnSpc>
              <a:spcBef>
                <a:spcPts val="0"/>
              </a:spcBef>
            </a:pPr>
            <a:r>
              <a:rPr lang="en-US" sz="2000" dirty="0"/>
              <a:t>Because the Body of Christ was “given up for us” and the Blood of Christ was “shed for the forgiveness of sins,” the Eucharist cleanses us from past sin and preserves us from future sin, with our freedom and cooperation. </a:t>
            </a:r>
          </a:p>
        </p:txBody>
      </p:sp>
      <p:pic>
        <p:nvPicPr>
          <p:cNvPr id="5" name="Picture 4" descr="A picture containing person, sitting, people, person&#10;&#10;Description automatically generated">
            <a:extLst>
              <a:ext uri="{FF2B5EF4-FFF2-40B4-BE49-F238E27FC236}">
                <a16:creationId xmlns:a16="http://schemas.microsoft.com/office/drawing/2014/main" id="{4B5D403A-50E0-49EF-85B6-0E40DC03CEAE}"/>
              </a:ext>
            </a:extLst>
          </p:cNvPr>
          <p:cNvPicPr>
            <a:picLocks noChangeAspect="1"/>
          </p:cNvPicPr>
          <p:nvPr/>
        </p:nvPicPr>
        <p:blipFill rotWithShape="1">
          <a:blip r:embed="rId3">
            <a:extLst>
              <a:ext uri="{28A0092B-C50C-407E-A947-70E740481C1C}">
                <a14:useLocalDpi xmlns:a14="http://schemas.microsoft.com/office/drawing/2010/main" val="0"/>
              </a:ext>
            </a:extLst>
          </a:blip>
          <a:srcRect l="8920" r="6782"/>
          <a:stretch/>
        </p:blipFill>
        <p:spPr>
          <a:xfrm>
            <a:off x="0" y="2019300"/>
            <a:ext cx="3755858" cy="29718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14800" y="1219200"/>
            <a:ext cx="4648200" cy="5029200"/>
          </a:xfrm>
        </p:spPr>
        <p:txBody>
          <a:bodyPr>
            <a:normAutofit/>
          </a:bodyPr>
          <a:lstStyle/>
          <a:p>
            <a:pPr marL="0" indent="0">
              <a:lnSpc>
                <a:spcPct val="114000"/>
              </a:lnSpc>
              <a:spcBef>
                <a:spcPts val="0"/>
              </a:spcBef>
              <a:buNone/>
            </a:pPr>
            <a:r>
              <a:rPr lang="en-US" sz="2000" b="1" dirty="0"/>
              <a:t>commits us to the poor.</a:t>
            </a:r>
          </a:p>
          <a:p>
            <a:pPr marL="234950" indent="-234950">
              <a:lnSpc>
                <a:spcPct val="114000"/>
              </a:lnSpc>
              <a:spcBef>
                <a:spcPts val="0"/>
              </a:spcBef>
            </a:pPr>
            <a:r>
              <a:rPr lang="en-US" sz="2000" dirty="0"/>
              <a:t>The root problem in our society, lack of charity and love—for God, for our neighbors, and for our brothers and sisters in Christ—can be solved by sharing our time, talents, and treasure with one another and with those in need.</a:t>
            </a:r>
          </a:p>
          <a:p>
            <a:pPr marL="234950" indent="-234950">
              <a:lnSpc>
                <a:spcPct val="114000"/>
              </a:lnSpc>
              <a:spcBef>
                <a:spcPts val="0"/>
              </a:spcBef>
            </a:pPr>
            <a:r>
              <a:rPr lang="en-US" sz="2000" dirty="0"/>
              <a:t>Saint Paul referred to selfishness and lack of sharing as “contempt for the Body of Christ” (1 Corinthians 11:22).</a:t>
            </a:r>
          </a:p>
        </p:txBody>
      </p:sp>
      <p:sp>
        <p:nvSpPr>
          <p:cNvPr id="7" name="Title 1">
            <a:extLst>
              <a:ext uri="{FF2B5EF4-FFF2-40B4-BE49-F238E27FC236}">
                <a16:creationId xmlns:a16="http://schemas.microsoft.com/office/drawing/2014/main" id="{0CC10172-2132-4FBB-9E8E-8EDAD18D5CCC}"/>
              </a:ext>
            </a:extLst>
          </p:cNvPr>
          <p:cNvSpPr txBox="1">
            <a:spLocks/>
          </p:cNvSpPr>
          <p:nvPr/>
        </p:nvSpPr>
        <p:spPr>
          <a:xfrm>
            <a:off x="690897" y="1143000"/>
            <a:ext cx="82296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The Eucharist . . . </a:t>
            </a:r>
          </a:p>
        </p:txBody>
      </p:sp>
      <p:pic>
        <p:nvPicPr>
          <p:cNvPr id="8" name="Picture 7" descr="A person holding a plate of food&#10;&#10;Description automatically generated">
            <a:extLst>
              <a:ext uri="{FF2B5EF4-FFF2-40B4-BE49-F238E27FC236}">
                <a16:creationId xmlns:a16="http://schemas.microsoft.com/office/drawing/2014/main" id="{78DEAD63-74E0-414F-BED2-48F2348F390E}"/>
              </a:ext>
            </a:extLst>
          </p:cNvPr>
          <p:cNvPicPr>
            <a:picLocks noChangeAspect="1"/>
          </p:cNvPicPr>
          <p:nvPr/>
        </p:nvPicPr>
        <p:blipFill rotWithShape="1">
          <a:blip r:embed="rId3">
            <a:extLst>
              <a:ext uri="{28A0092B-C50C-407E-A947-70E740481C1C}">
                <a14:useLocalDpi xmlns:a14="http://schemas.microsoft.com/office/drawing/2010/main" val="0"/>
              </a:ext>
            </a:extLst>
          </a:blip>
          <a:srcRect l="9656" r="13380"/>
          <a:stretch/>
        </p:blipFill>
        <p:spPr>
          <a:xfrm>
            <a:off x="0" y="1905000"/>
            <a:ext cx="3733800" cy="3226129"/>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TotalTime>
  <Words>1469</Words>
  <Application>Microsoft Office PowerPoint</Application>
  <PresentationFormat>On-screen Show (4:3)</PresentationFormat>
  <Paragraphs>101</Paragraphs>
  <Slides>16</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LIC Presentation template</vt:lpstr>
      <vt:lpstr>The Eucharist  in Daily Life</vt:lpstr>
      <vt:lpstr> How does receiving the Eucharist  make a difference in my life?</vt:lpstr>
      <vt:lpstr>The Concluding Rites</vt:lpstr>
      <vt:lpstr>The Blessing</vt:lpstr>
      <vt:lpstr>The Dismissal</vt:lpstr>
      <vt:lpstr>The Power of the Eucharist</vt:lpstr>
      <vt:lpstr>The Eucharist . . . </vt:lpstr>
      <vt:lpstr>PowerPoint Presentation</vt:lpstr>
      <vt:lpstr>PowerPoint Presentation</vt:lpstr>
      <vt:lpstr>PowerPoint Presentation</vt:lpstr>
      <vt:lpstr>What Is So Important about the Sunday Eucharist?</vt:lpstr>
      <vt:lpstr>PowerPoint Presentation</vt:lpstr>
      <vt:lpstr>Worship of the Eucharist:  Living our Union with Christ</vt:lpstr>
      <vt:lpstr>Worship of the Eucharist: Living our Union with Christ (continued)</vt:lpstr>
      <vt:lpstr>Worship of the Eucharist:  Living our Union with Christ (continued)</vt:lpstr>
      <vt:lpstr>Acknowledgments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Eucharist in Daily Life</dc:title>
  <dc:creator>Ivy Wick</dc:creator>
  <cp:lastModifiedBy>Brooke</cp:lastModifiedBy>
  <cp:revision>33</cp:revision>
  <dcterms:created xsi:type="dcterms:W3CDTF">2020-11-17T15:58:57Z</dcterms:created>
  <dcterms:modified xsi:type="dcterms:W3CDTF">2020-12-04T16:40:48Z</dcterms:modified>
</cp:coreProperties>
</file>